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FE160-E1A5-4619-BCBA-9056B7B79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C0673A-E65A-4F18-AE9D-8E09D4AB7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C8D39D-CBF4-4411-BE6D-F6D2BB91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0D926D-994E-4A3A-91E4-512E307C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02D58D-AFCA-4AA1-96F4-59142FB7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35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248CA-DD94-4C4F-A180-E7A7CDDC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6C4730-1EB3-4C22-98A4-CEFB78F1A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DBE8-A79C-44FE-9E56-2106278B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65EF7B-9641-45AB-93A2-80B9F66C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8084C-22D1-4757-9303-14428FDA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44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796B856-45E8-4F88-9651-0E0C341C7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D6B93D-72D3-40EF-87CD-EC6ACD9AB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29E4F9-F20B-4740-A3A0-42114D0A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0A6742-C4BF-4066-B905-A360441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04677A-02F8-4F11-8DE1-7395137D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74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B11FE-576D-4B69-8FB5-EFD373CD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3A81CC-652C-45E3-A172-55D72E57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7B39B8-70A0-498C-BFDF-386CAFF5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0C66DA-8BEC-40E6-AA34-40D70182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788716-5B27-44CC-A4A3-D996EEBF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9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99045-AE4E-4BD9-A9DA-9BD3A8F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DD6967-D955-4DE8-BC43-47B5CC89E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A8E64-7C72-4D3B-BC45-E944D37B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DA1E8-155C-4118-8182-328B809F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17CE9D-8598-44EB-A5C2-3641CAAD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55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9ADD2-9184-41E7-A16B-5C37F84A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E31492-B172-4566-8121-5BA704D73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C6B7C7-9370-404B-9B3F-0E0D9F869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A20378-4E03-4423-8108-1AF199DC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31439A-BAF8-4BB5-9903-EC782835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7A3DA7-72C3-49CE-B9A3-051B4C22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9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52D5C-6420-4FC1-848F-20181B18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BCF3D2-EF6C-4D9F-93D1-DFB918855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BD77DF-EF87-455F-AF15-76DF3E934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560D9C-20EF-4C2F-870E-CB478EA40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83FCE5-08F7-4EDF-B0D9-C54E48066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26BCBE-3D5B-4C03-8D26-AEE8AFFF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33C97B-8298-4146-9337-6BAC40A2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48FF5B-9A93-43D4-8A72-28A17EC0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10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A484F-1856-4227-B801-E88C1AFF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A02D2D-F244-4232-A0BF-0D781C73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7363AE-FC5A-4FCA-8164-F2C06189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9620F3-256A-41A0-AB51-67287ED6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27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EAE7EF-AD23-4071-8475-6CF0A8F3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D6A64F-6769-4C99-A453-B7C3B6F3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F3393B-7B85-4F38-9930-08734D34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5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0D2E6-0D6A-4A14-9A14-1E17322D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FC52B2-FF77-4D9B-943B-AD5D56930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414CBC-1024-4270-AC10-114202043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A554E8-713A-4E29-ABE9-26E4F7DF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4078FE-E319-4D0D-8680-C33AD58D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857187-11B7-4434-83C1-82CEAEB6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62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6637E-11D4-40D4-99BF-79DC458B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A8F509-58D4-4836-BC81-311030A98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9E87C9-11F4-4E70-AC37-0C79C5977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0DEE00-CB7E-414F-8465-C455658A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8FEDFD-7967-4C31-B89C-A7270C31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461B82-F2E1-4645-ABFC-A1890026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8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64213B-B2CF-463D-962D-2B31273B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A0D3A4-57DE-47C6-BCA9-974E28058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C0D73-9D28-4A95-8CB9-3C78AB4B7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96CF6-06B4-4AAA-B537-6135240D0DB3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4A8981-EEED-405A-B608-B442582A8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86DCC3-5ACA-4D20-BA3E-94C7AD7A0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BE98-F9F8-45A0-8768-0C0419D9D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18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C90F7-E6DF-4258-9BE1-4FB51043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14" y="1169245"/>
            <a:ext cx="7827159" cy="53671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B5CABC-5048-4BBF-A5E2-F1A6ABCA9ACD}"/>
              </a:ext>
            </a:extLst>
          </p:cNvPr>
          <p:cNvSpPr txBox="1"/>
          <p:nvPr/>
        </p:nvSpPr>
        <p:spPr>
          <a:xfrm>
            <a:off x="3367313" y="773646"/>
            <a:ext cx="782715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exemple d’infrastructure : le réseau ferroviaire, du Kenya à la Zambie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EBE1D1-6DA7-4F99-95BB-24923C078DE7}"/>
              </a:ext>
            </a:extLst>
          </p:cNvPr>
          <p:cNvSpPr txBox="1"/>
          <p:nvPr/>
        </p:nvSpPr>
        <p:spPr>
          <a:xfrm>
            <a:off x="0" y="292549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 : COMMENT LIRE UNE CARTE COMPLEXE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5E9224-7A92-4A38-8422-5F4A36443585}"/>
              </a:ext>
            </a:extLst>
          </p:cNvPr>
          <p:cNvSpPr txBox="1"/>
          <p:nvPr/>
        </p:nvSpPr>
        <p:spPr>
          <a:xfrm>
            <a:off x="416954" y="3458061"/>
            <a:ext cx="2438400" cy="181588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Cette carte s’intéresse au réseau ferroviaire d’une zone de l’Afrique composée de 10 pays Cette zone est située en Afrique de l’Ouest. </a:t>
            </a:r>
          </a:p>
          <a:p>
            <a:pPr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4394965-B4B7-47D1-8EC8-3C6D5EE47D11}"/>
              </a:ext>
            </a:extLst>
          </p:cNvPr>
          <p:cNvCxnSpPr>
            <a:cxnSpLocks/>
          </p:cNvCxnSpPr>
          <p:nvPr/>
        </p:nvCxnSpPr>
        <p:spPr>
          <a:xfrm flipV="1">
            <a:off x="2532742" y="1142978"/>
            <a:ext cx="3853544" cy="225696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72FEF85-8E55-4852-9C8A-7D61FDAF1EE9}"/>
              </a:ext>
            </a:extLst>
          </p:cNvPr>
          <p:cNvSpPr txBox="1"/>
          <p:nvPr/>
        </p:nvSpPr>
        <p:spPr>
          <a:xfrm>
            <a:off x="416954" y="1459806"/>
            <a:ext cx="2193637" cy="1200329"/>
          </a:xfrm>
          <a:prstGeom prst="rect">
            <a:avLst/>
          </a:prstGeom>
          <a:noFill/>
          <a:ln w="38100" cap="rnd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Méthode</a:t>
            </a:r>
          </a:p>
          <a:p>
            <a:r>
              <a:rPr lang="fr-FR" b="1" dirty="0">
                <a:solidFill>
                  <a:srgbClr val="7030A0"/>
                </a:solidFill>
              </a:rPr>
              <a:t>1/ Lire le titre pour identifier le thème et l’espace concerné.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D9C2BFE-856B-436A-9ED2-ABAEA0CBEED9}"/>
              </a:ext>
            </a:extLst>
          </p:cNvPr>
          <p:cNvSpPr/>
          <p:nvPr/>
        </p:nvSpPr>
        <p:spPr>
          <a:xfrm>
            <a:off x="6386286" y="731696"/>
            <a:ext cx="2133600" cy="39559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F2E3941-3E8E-4F43-83A3-02BB5CBB400C}"/>
              </a:ext>
            </a:extLst>
          </p:cNvPr>
          <p:cNvCxnSpPr>
            <a:cxnSpLocks/>
          </p:cNvCxnSpPr>
          <p:nvPr/>
        </p:nvCxnSpPr>
        <p:spPr>
          <a:xfrm flipV="1">
            <a:off x="2855354" y="1142979"/>
            <a:ext cx="6375732" cy="36467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9DCD2AB-543C-4B72-9F57-DF703943FCE4}"/>
              </a:ext>
            </a:extLst>
          </p:cNvPr>
          <p:cNvCxnSpPr>
            <a:cxnSpLocks/>
          </p:cNvCxnSpPr>
          <p:nvPr/>
        </p:nvCxnSpPr>
        <p:spPr>
          <a:xfrm>
            <a:off x="2855354" y="4815980"/>
            <a:ext cx="889332" cy="26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171C8A25-F472-4210-862B-1C93911C1083}"/>
              </a:ext>
            </a:extLst>
          </p:cNvPr>
          <p:cNvSpPr/>
          <p:nvPr/>
        </p:nvSpPr>
        <p:spPr>
          <a:xfrm>
            <a:off x="8621486" y="661881"/>
            <a:ext cx="2249714" cy="48109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29C9E573-405A-489D-A60D-EAFCF7842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8"/>
    </mc:Choice>
    <mc:Fallback xmlns="">
      <p:transition spd="slow" advTm="13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C90F7-E6DF-4258-9BE1-4FB51043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14" y="1169245"/>
            <a:ext cx="7827159" cy="53671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B5CABC-5048-4BBF-A5E2-F1A6ABCA9ACD}"/>
              </a:ext>
            </a:extLst>
          </p:cNvPr>
          <p:cNvSpPr txBox="1"/>
          <p:nvPr/>
        </p:nvSpPr>
        <p:spPr>
          <a:xfrm>
            <a:off x="3367313" y="773646"/>
            <a:ext cx="78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exemple d’infrastructure : le réseau ferroviaire, du Kenya à la Zambie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EBE1D1-6DA7-4F99-95BB-24923C078DE7}"/>
              </a:ext>
            </a:extLst>
          </p:cNvPr>
          <p:cNvSpPr txBox="1"/>
          <p:nvPr/>
        </p:nvSpPr>
        <p:spPr>
          <a:xfrm>
            <a:off x="0" y="292549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 : COMMENT LIRE UNE CARTE COMPLEXE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BC8CB-B221-4BF8-9566-1DEE01062DF0}"/>
              </a:ext>
            </a:extLst>
          </p:cNvPr>
          <p:cNvSpPr/>
          <p:nvPr/>
        </p:nvSpPr>
        <p:spPr>
          <a:xfrm>
            <a:off x="387927" y="1142978"/>
            <a:ext cx="2854037" cy="2308324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Pour répondre à la question 6 : observez les projets, les chantiers et les voies récemment terminées, quels sont leurs axes, qui les financent ? </a:t>
            </a:r>
            <a:r>
              <a:rPr lang="fr-FR" dirty="0">
                <a:solidFill>
                  <a:srgbClr val="00B050"/>
                </a:solidFill>
              </a:rPr>
              <a:t>Pourquoi les développer dans ces espaces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23E5AD-12BA-4DCA-8953-F39630B68AB8}"/>
              </a:ext>
            </a:extLst>
          </p:cNvPr>
          <p:cNvSpPr txBox="1"/>
          <p:nvPr/>
        </p:nvSpPr>
        <p:spPr>
          <a:xfrm>
            <a:off x="435428" y="3669807"/>
            <a:ext cx="2452914" cy="147732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Donner l’accès à la mer pour certains pays</a:t>
            </a:r>
          </a:p>
          <a:p>
            <a:r>
              <a:rPr lang="fr-FR" dirty="0"/>
              <a:t>Desservir les grandes villes</a:t>
            </a:r>
          </a:p>
          <a:p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CE349E9-7957-4E9A-BE0E-E60D134ED188}"/>
              </a:ext>
            </a:extLst>
          </p:cNvPr>
          <p:cNvCxnSpPr>
            <a:cxnSpLocks/>
          </p:cNvCxnSpPr>
          <p:nvPr/>
        </p:nvCxnSpPr>
        <p:spPr>
          <a:xfrm flipV="1">
            <a:off x="2888342" y="1624075"/>
            <a:ext cx="5196115" cy="23295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99D1C0B-569D-49D3-86B9-CD213FA7D597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888342" y="2682837"/>
            <a:ext cx="4319978" cy="172563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FCC4C7A-7C0B-48C4-9052-227DD2E77C0B}"/>
              </a:ext>
            </a:extLst>
          </p:cNvPr>
          <p:cNvCxnSpPr>
            <a:stCxn id="2" idx="3"/>
          </p:cNvCxnSpPr>
          <p:nvPr/>
        </p:nvCxnSpPr>
        <p:spPr>
          <a:xfrm>
            <a:off x="2888342" y="4408471"/>
            <a:ext cx="4659086" cy="73866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5FFD425D-3CCB-4374-9CB6-663737A05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9"/>
    </mc:Choice>
    <mc:Fallback xmlns="">
      <p:transition spd="slow" advTm="10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C90F7-E6DF-4258-9BE1-4FB51043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14" y="1169245"/>
            <a:ext cx="7827159" cy="53671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B5CABC-5048-4BBF-A5E2-F1A6ABCA9ACD}"/>
              </a:ext>
            </a:extLst>
          </p:cNvPr>
          <p:cNvSpPr txBox="1"/>
          <p:nvPr/>
        </p:nvSpPr>
        <p:spPr>
          <a:xfrm>
            <a:off x="3367313" y="773646"/>
            <a:ext cx="78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exemple d’infrastructure : le réseau ferroviaire, du Kenya à la Zambie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EBE1D1-6DA7-4F99-95BB-24923C078DE7}"/>
              </a:ext>
            </a:extLst>
          </p:cNvPr>
          <p:cNvSpPr txBox="1"/>
          <p:nvPr/>
        </p:nvSpPr>
        <p:spPr>
          <a:xfrm>
            <a:off x="0" y="292549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 : COMMENT LIRE UNE CARTE COMPLEXE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265615-BACA-44B8-9850-C715EBC4B4D2}"/>
              </a:ext>
            </a:extLst>
          </p:cNvPr>
          <p:cNvSpPr txBox="1"/>
          <p:nvPr/>
        </p:nvSpPr>
        <p:spPr>
          <a:xfrm>
            <a:off x="699325" y="3026634"/>
            <a:ext cx="2230582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La légende est très riche, elle contient de nombreuses informations.</a:t>
            </a:r>
          </a:p>
        </p:txBody>
      </p:sp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9A18D519-7B3D-4489-A489-E2D9F0EB1FD2}"/>
              </a:ext>
            </a:extLst>
          </p:cNvPr>
          <p:cNvSpPr/>
          <p:nvPr/>
        </p:nvSpPr>
        <p:spPr>
          <a:xfrm>
            <a:off x="3075709" y="1169245"/>
            <a:ext cx="337323" cy="4915109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3A94BF-7EF7-4F3C-BE5B-00FF2798A143}"/>
              </a:ext>
            </a:extLst>
          </p:cNvPr>
          <p:cNvSpPr txBox="1"/>
          <p:nvPr/>
        </p:nvSpPr>
        <p:spPr>
          <a:xfrm>
            <a:off x="564078" y="1169245"/>
            <a:ext cx="2193637" cy="1200329"/>
          </a:xfrm>
          <a:prstGeom prst="rect">
            <a:avLst/>
          </a:prstGeom>
          <a:noFill/>
          <a:ln w="38100" cap="rnd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Méthode</a:t>
            </a:r>
          </a:p>
          <a:p>
            <a:r>
              <a:rPr lang="fr-FR" b="1" dirty="0">
                <a:solidFill>
                  <a:srgbClr val="7030A0"/>
                </a:solidFill>
              </a:rPr>
              <a:t>2/ Lire la légende pour repérer les thèmes abordés.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914262A-3040-4D6D-BB19-862F536F4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9"/>
    </mc:Choice>
    <mc:Fallback xmlns="">
      <p:transition spd="slow" advTm="8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C90F7-E6DF-4258-9BE1-4FB51043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14" y="1169245"/>
            <a:ext cx="7827159" cy="53671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B5CABC-5048-4BBF-A5E2-F1A6ABCA9ACD}"/>
              </a:ext>
            </a:extLst>
          </p:cNvPr>
          <p:cNvSpPr txBox="1"/>
          <p:nvPr/>
        </p:nvSpPr>
        <p:spPr>
          <a:xfrm>
            <a:off x="3367313" y="773646"/>
            <a:ext cx="78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exemple d’infrastructure : le réseau ferroviaire, du Kenya à la Zambie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EBE1D1-6DA7-4F99-95BB-24923C078DE7}"/>
              </a:ext>
            </a:extLst>
          </p:cNvPr>
          <p:cNvSpPr txBox="1"/>
          <p:nvPr/>
        </p:nvSpPr>
        <p:spPr>
          <a:xfrm>
            <a:off x="0" y="292549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 : COMMENT LIRE UNE CARTE COMPLEXE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933FA4-9B1D-4DCF-A980-DA9A9B95BB08}"/>
              </a:ext>
            </a:extLst>
          </p:cNvPr>
          <p:cNvSpPr txBox="1"/>
          <p:nvPr/>
        </p:nvSpPr>
        <p:spPr>
          <a:xfrm>
            <a:off x="533070" y="3688568"/>
            <a:ext cx="162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éléments de la légende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CDC8A0-020A-449D-8B38-6D5D1F35E108}"/>
              </a:ext>
            </a:extLst>
          </p:cNvPr>
          <p:cNvSpPr txBox="1"/>
          <p:nvPr/>
        </p:nvSpPr>
        <p:spPr>
          <a:xfrm>
            <a:off x="533070" y="4263325"/>
            <a:ext cx="1939636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Des informations sur des espaces spécifiques, des repères 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1518216-EEF1-497A-BF1D-3EEB8CBC64D7}"/>
              </a:ext>
            </a:extLst>
          </p:cNvPr>
          <p:cNvCxnSpPr>
            <a:cxnSpLocks/>
          </p:cNvCxnSpPr>
          <p:nvPr/>
        </p:nvCxnSpPr>
        <p:spPr>
          <a:xfrm flipV="1">
            <a:off x="2319645" y="1460723"/>
            <a:ext cx="1130136" cy="307556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2602575-DA62-4747-AA71-70D8F46ACAED}"/>
              </a:ext>
            </a:extLst>
          </p:cNvPr>
          <p:cNvCxnSpPr>
            <a:cxnSpLocks/>
          </p:cNvCxnSpPr>
          <p:nvPr/>
        </p:nvCxnSpPr>
        <p:spPr>
          <a:xfrm flipV="1">
            <a:off x="2319646" y="1759022"/>
            <a:ext cx="1200727" cy="277726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F154789-21DA-425F-A93E-70DF9156F65A}"/>
              </a:ext>
            </a:extLst>
          </p:cNvPr>
          <p:cNvCxnSpPr>
            <a:cxnSpLocks/>
          </p:cNvCxnSpPr>
          <p:nvPr/>
        </p:nvCxnSpPr>
        <p:spPr>
          <a:xfrm flipV="1">
            <a:off x="2319647" y="2076767"/>
            <a:ext cx="1171698" cy="254243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A50DF16-F864-4D26-A4F9-CF0578B7C780}"/>
              </a:ext>
            </a:extLst>
          </p:cNvPr>
          <p:cNvCxnSpPr>
            <a:cxnSpLocks/>
          </p:cNvCxnSpPr>
          <p:nvPr/>
        </p:nvCxnSpPr>
        <p:spPr>
          <a:xfrm>
            <a:off x="2154052" y="5268686"/>
            <a:ext cx="153191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CA8DAE26-EF23-4F9A-934B-8966203E5ECE}"/>
              </a:ext>
            </a:extLst>
          </p:cNvPr>
          <p:cNvSpPr txBox="1"/>
          <p:nvPr/>
        </p:nvSpPr>
        <p:spPr>
          <a:xfrm>
            <a:off x="400791" y="810638"/>
            <a:ext cx="2193637" cy="2308324"/>
          </a:xfrm>
          <a:prstGeom prst="rect">
            <a:avLst/>
          </a:prstGeom>
          <a:noFill/>
          <a:ln w="38100" cap="rnd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Méthode</a:t>
            </a:r>
          </a:p>
          <a:p>
            <a:r>
              <a:rPr lang="fr-FR" b="1" dirty="0">
                <a:solidFill>
                  <a:srgbClr val="7030A0"/>
                </a:solidFill>
              </a:rPr>
              <a:t>3/ Lire avec précision la légende pour détailler les éléments représentés. Prendre son temps pour bien tout identifier.</a:t>
            </a:r>
          </a:p>
        </p:txBody>
      </p:sp>
      <p:pic>
        <p:nvPicPr>
          <p:cNvPr id="48" name="Audio 47">
            <a:hlinkClick r:id="" action="ppaction://media"/>
            <a:extLst>
              <a:ext uri="{FF2B5EF4-FFF2-40B4-BE49-F238E27FC236}">
                <a16:creationId xmlns:a16="http://schemas.microsoft.com/office/drawing/2014/main" id="{D7776FD5-0767-42F7-AE1A-7E805E3046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9"/>
    </mc:Choice>
    <mc:Fallback xmlns="">
      <p:transition spd="slow" advTm="12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9" grpId="0"/>
      <p:bldP spid="12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C90F7-E6DF-4258-9BE1-4FB51043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14" y="1169245"/>
            <a:ext cx="7827159" cy="53671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B5CABC-5048-4BBF-A5E2-F1A6ABCA9ACD}"/>
              </a:ext>
            </a:extLst>
          </p:cNvPr>
          <p:cNvSpPr txBox="1"/>
          <p:nvPr/>
        </p:nvSpPr>
        <p:spPr>
          <a:xfrm>
            <a:off x="3367313" y="773646"/>
            <a:ext cx="78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exemple d’infrastructure : le réseau ferroviaire, du Kenya à la Zambie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EBE1D1-6DA7-4F99-95BB-24923C078DE7}"/>
              </a:ext>
            </a:extLst>
          </p:cNvPr>
          <p:cNvSpPr txBox="1"/>
          <p:nvPr/>
        </p:nvSpPr>
        <p:spPr>
          <a:xfrm>
            <a:off x="0" y="292549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 : COMMENT LIRE UNE CARTE COMPLEXE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837AB7-E3D2-4D1B-A1C5-9462E22E151C}"/>
              </a:ext>
            </a:extLst>
          </p:cNvPr>
          <p:cNvSpPr txBox="1"/>
          <p:nvPr/>
        </p:nvSpPr>
        <p:spPr>
          <a:xfrm>
            <a:off x="486393" y="3852842"/>
            <a:ext cx="162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éléments de la légende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F52F2D-6EBF-41AD-92CD-62889BFE7707}"/>
              </a:ext>
            </a:extLst>
          </p:cNvPr>
          <p:cNvSpPr txBox="1"/>
          <p:nvPr/>
        </p:nvSpPr>
        <p:spPr>
          <a:xfrm>
            <a:off x="526760" y="4423856"/>
            <a:ext cx="1745673" cy="203132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Des informations sur les infrastructures avec un réseau ferroviaire plus détaillé.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AEC51E3-7A3C-40CE-AE0F-C51292D6F921}"/>
              </a:ext>
            </a:extLst>
          </p:cNvPr>
          <p:cNvCxnSpPr>
            <a:cxnSpLocks/>
          </p:cNvCxnSpPr>
          <p:nvPr/>
        </p:nvCxnSpPr>
        <p:spPr>
          <a:xfrm flipV="1">
            <a:off x="2244436" y="2369128"/>
            <a:ext cx="1122877" cy="237880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0AC0D7F-CAE8-43BB-BED1-10CCD9D4FFB2}"/>
              </a:ext>
            </a:extLst>
          </p:cNvPr>
          <p:cNvCxnSpPr>
            <a:cxnSpLocks/>
          </p:cNvCxnSpPr>
          <p:nvPr/>
        </p:nvCxnSpPr>
        <p:spPr>
          <a:xfrm flipV="1">
            <a:off x="2244436" y="2738460"/>
            <a:ext cx="1122877" cy="218886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94C0E82-2EC7-43FE-8834-E3E741D919B6}"/>
              </a:ext>
            </a:extLst>
          </p:cNvPr>
          <p:cNvCxnSpPr>
            <a:cxnSpLocks/>
          </p:cNvCxnSpPr>
          <p:nvPr/>
        </p:nvCxnSpPr>
        <p:spPr>
          <a:xfrm flipV="1">
            <a:off x="2300431" y="3674907"/>
            <a:ext cx="1066882" cy="127868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6FAAEEA-3392-4B2B-BEED-3860A3A08437}"/>
              </a:ext>
            </a:extLst>
          </p:cNvPr>
          <p:cNvCxnSpPr>
            <a:cxnSpLocks/>
          </p:cNvCxnSpPr>
          <p:nvPr/>
        </p:nvCxnSpPr>
        <p:spPr>
          <a:xfrm flipV="1">
            <a:off x="2244436" y="4572000"/>
            <a:ext cx="2909455" cy="111675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FA8680F-57D5-4661-A281-E9E7BA447DAD}"/>
              </a:ext>
            </a:extLst>
          </p:cNvPr>
          <p:cNvSpPr txBox="1"/>
          <p:nvPr/>
        </p:nvSpPr>
        <p:spPr>
          <a:xfrm>
            <a:off x="274780" y="812584"/>
            <a:ext cx="2193637" cy="2862322"/>
          </a:xfrm>
          <a:prstGeom prst="rect">
            <a:avLst/>
          </a:prstGeom>
          <a:noFill/>
          <a:ln w="38100" cap="rnd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Méthode</a:t>
            </a:r>
          </a:p>
          <a:p>
            <a:r>
              <a:rPr lang="fr-FR" b="1" dirty="0">
                <a:solidFill>
                  <a:srgbClr val="7030A0"/>
                </a:solidFill>
              </a:rPr>
              <a:t>4/ Lire avec précision la légende pour la mettre en relation avec les représentations sur la carte. Repérer, constater, noter ce qui correspond à la question</a:t>
            </a: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7230926E-AC76-4AD1-A357-47E28D56D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0"/>
    </mc:Choice>
    <mc:Fallback xmlns="">
      <p:transition spd="slow" advTm="1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/>
      <p:bldP spid="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C90F7-E6DF-4258-9BE1-4FB51043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14" y="1169245"/>
            <a:ext cx="7827159" cy="53671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B5CABC-5048-4BBF-A5E2-F1A6ABCA9ACD}"/>
              </a:ext>
            </a:extLst>
          </p:cNvPr>
          <p:cNvSpPr txBox="1"/>
          <p:nvPr/>
        </p:nvSpPr>
        <p:spPr>
          <a:xfrm>
            <a:off x="3367313" y="773646"/>
            <a:ext cx="78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exemple d’infrastructure : le réseau ferroviaire, du Kenya à la Zambie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EBE1D1-6DA7-4F99-95BB-24923C078DE7}"/>
              </a:ext>
            </a:extLst>
          </p:cNvPr>
          <p:cNvSpPr txBox="1"/>
          <p:nvPr/>
        </p:nvSpPr>
        <p:spPr>
          <a:xfrm>
            <a:off x="0" y="292549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 : COMMENT LIRE UNE CARTE COMPLEXE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217EA1-8C13-48F5-84EB-A081C693A136}"/>
              </a:ext>
            </a:extLst>
          </p:cNvPr>
          <p:cNvSpPr txBox="1"/>
          <p:nvPr/>
        </p:nvSpPr>
        <p:spPr>
          <a:xfrm>
            <a:off x="623454" y="1321329"/>
            <a:ext cx="162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éléments de la légende</a:t>
            </a:r>
          </a:p>
        </p:txBody>
      </p:sp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56707CD2-375F-4957-ACF7-A207CBB8D3C4}"/>
              </a:ext>
            </a:extLst>
          </p:cNvPr>
          <p:cNvSpPr/>
          <p:nvPr/>
        </p:nvSpPr>
        <p:spPr>
          <a:xfrm>
            <a:off x="3367313" y="2147455"/>
            <a:ext cx="45719" cy="369332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67519F69-0F0B-4BC7-880C-8A8066DD16E8}"/>
              </a:ext>
            </a:extLst>
          </p:cNvPr>
          <p:cNvSpPr/>
          <p:nvPr/>
        </p:nvSpPr>
        <p:spPr>
          <a:xfrm>
            <a:off x="3367313" y="2632364"/>
            <a:ext cx="45719" cy="124691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9C52C734-4F80-457A-9398-D84FC573A498}"/>
              </a:ext>
            </a:extLst>
          </p:cNvPr>
          <p:cNvSpPr/>
          <p:nvPr/>
        </p:nvSpPr>
        <p:spPr>
          <a:xfrm>
            <a:off x="3367312" y="3001696"/>
            <a:ext cx="45719" cy="1099250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6B2803-3D86-4D4C-A174-59F18282C157}"/>
              </a:ext>
            </a:extLst>
          </p:cNvPr>
          <p:cNvSpPr txBox="1"/>
          <p:nvPr/>
        </p:nvSpPr>
        <p:spPr>
          <a:xfrm>
            <a:off x="378230" y="2147455"/>
            <a:ext cx="273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Infrastructures portuaires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308942B-B676-466F-93EF-F47F8C3ED279}"/>
              </a:ext>
            </a:extLst>
          </p:cNvPr>
          <p:cNvCxnSpPr>
            <a:stCxn id="10" idx="3"/>
            <a:endCxn id="3" idx="1"/>
          </p:cNvCxnSpPr>
          <p:nvPr/>
        </p:nvCxnSpPr>
        <p:spPr>
          <a:xfrm>
            <a:off x="3117274" y="2332121"/>
            <a:ext cx="250039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F880DE48-4E2B-428B-AB6F-7AE5451D156A}"/>
              </a:ext>
            </a:extLst>
          </p:cNvPr>
          <p:cNvSpPr txBox="1"/>
          <p:nvPr/>
        </p:nvSpPr>
        <p:spPr>
          <a:xfrm>
            <a:off x="383042" y="2510043"/>
            <a:ext cx="231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Infrastructures Energie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857F9C2-F12E-4847-9422-6429243E57A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117274" y="2694709"/>
            <a:ext cx="250039" cy="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1F68EE8-700B-42F3-B589-C7999D33E3AA}"/>
              </a:ext>
            </a:extLst>
          </p:cNvPr>
          <p:cNvSpPr txBox="1"/>
          <p:nvPr/>
        </p:nvSpPr>
        <p:spPr>
          <a:xfrm>
            <a:off x="449944" y="3357357"/>
            <a:ext cx="252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Infrastructures Transport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C37FA92-C33E-49C7-8654-0909ED9E01DA}"/>
              </a:ext>
            </a:extLst>
          </p:cNvPr>
          <p:cNvCxnSpPr>
            <a:endCxn id="9" idx="1"/>
          </p:cNvCxnSpPr>
          <p:nvPr/>
        </p:nvCxnSpPr>
        <p:spPr>
          <a:xfrm>
            <a:off x="3006436" y="3542023"/>
            <a:ext cx="360876" cy="92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EB4E6302-BCE3-4151-8A51-0CFE242458FE}"/>
              </a:ext>
            </a:extLst>
          </p:cNvPr>
          <p:cNvSpPr txBox="1"/>
          <p:nvPr/>
        </p:nvSpPr>
        <p:spPr>
          <a:xfrm>
            <a:off x="503249" y="3953359"/>
            <a:ext cx="273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Constructeurs infrastructures ferroviaires</a:t>
            </a:r>
          </a:p>
        </p:txBody>
      </p:sp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640A1F70-6884-4888-BC87-8DBC6237BB34}"/>
              </a:ext>
            </a:extLst>
          </p:cNvPr>
          <p:cNvSpPr/>
          <p:nvPr/>
        </p:nvSpPr>
        <p:spPr>
          <a:xfrm>
            <a:off x="5084618" y="4100946"/>
            <a:ext cx="45719" cy="840294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7A52516-916A-4EC2-8459-805C3533678C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242293" y="4276525"/>
            <a:ext cx="1663999" cy="2677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B8FD89B-A1E6-40E2-87DC-D1D4586CBF82}"/>
              </a:ext>
            </a:extLst>
          </p:cNvPr>
          <p:cNvSpPr txBox="1"/>
          <p:nvPr/>
        </p:nvSpPr>
        <p:spPr>
          <a:xfrm>
            <a:off x="378230" y="4881312"/>
            <a:ext cx="2989082" cy="147732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Cette lecture de légende vous permet de répondre à la question 5 p101 : Quelles sont les infrastructures représentées sur cette carte ? </a:t>
            </a: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AE36D9CB-0497-4A23-A56C-46B384809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22"/>
    </mc:Choice>
    <mc:Fallback xmlns="">
      <p:transition spd="slow" advTm="26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/>
      <p:bldP spid="3" grpId="0" animBg="1"/>
      <p:bldP spid="8" grpId="0" animBg="1"/>
      <p:bldP spid="9" grpId="0" animBg="1"/>
      <p:bldP spid="10" grpId="0"/>
      <p:bldP spid="13" grpId="0"/>
      <p:bldP spid="17" grpId="0"/>
      <p:bldP spid="20" grpId="0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C90F7-E6DF-4258-9BE1-4FB51043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14" y="1169245"/>
            <a:ext cx="7827159" cy="53671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B5CABC-5048-4BBF-A5E2-F1A6ABCA9ACD}"/>
              </a:ext>
            </a:extLst>
          </p:cNvPr>
          <p:cNvSpPr txBox="1"/>
          <p:nvPr/>
        </p:nvSpPr>
        <p:spPr>
          <a:xfrm>
            <a:off x="3367313" y="773646"/>
            <a:ext cx="78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exemple d’infrastructure : le réseau ferroviaire, du Kenya à la Zambie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EBE1D1-6DA7-4F99-95BB-24923C078DE7}"/>
              </a:ext>
            </a:extLst>
          </p:cNvPr>
          <p:cNvSpPr txBox="1"/>
          <p:nvPr/>
        </p:nvSpPr>
        <p:spPr>
          <a:xfrm>
            <a:off x="0" y="292549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 : COMMENT LIRE UNE CARTE COMPLEXE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37BD42-7340-472B-B8E5-1EE3F172F347}"/>
              </a:ext>
            </a:extLst>
          </p:cNvPr>
          <p:cNvSpPr/>
          <p:nvPr/>
        </p:nvSpPr>
        <p:spPr>
          <a:xfrm>
            <a:off x="275771" y="1142978"/>
            <a:ext cx="3091542" cy="203132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Pour répondre à la question 6 : observez </a:t>
            </a:r>
            <a:r>
              <a:rPr lang="fr-FR" dirty="0">
                <a:solidFill>
                  <a:srgbClr val="00B050"/>
                </a:solidFill>
              </a:rPr>
              <a:t>les projets, les chantiers et les voies récemment terminées</a:t>
            </a:r>
            <a:r>
              <a:rPr lang="fr-FR" dirty="0"/>
              <a:t>, quels sont leurs axes, qui les financent ? Pourquoi les développer dans ces espaces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54D4C9-96E5-48AC-9A6A-8895A83EACCC}"/>
              </a:ext>
            </a:extLst>
          </p:cNvPr>
          <p:cNvSpPr txBox="1"/>
          <p:nvPr/>
        </p:nvSpPr>
        <p:spPr>
          <a:xfrm>
            <a:off x="678873" y="3782291"/>
            <a:ext cx="1995054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Première étape pour construire la réponse : repérer les projets puis  les chantiers puis les voies terminées.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75514F7-65C5-4954-BE3F-FA56577CB824}"/>
              </a:ext>
            </a:extLst>
          </p:cNvPr>
          <p:cNvCxnSpPr>
            <a:cxnSpLocks/>
          </p:cNvCxnSpPr>
          <p:nvPr/>
        </p:nvCxnSpPr>
        <p:spPr>
          <a:xfrm flipV="1">
            <a:off x="1821542" y="2021549"/>
            <a:ext cx="7724239" cy="271816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A981BD-3EB2-42E5-BB56-C77A816E4986}"/>
              </a:ext>
            </a:extLst>
          </p:cNvPr>
          <p:cNvCxnSpPr>
            <a:cxnSpLocks/>
          </p:cNvCxnSpPr>
          <p:nvPr/>
        </p:nvCxnSpPr>
        <p:spPr>
          <a:xfrm flipV="1">
            <a:off x="1759527" y="3852842"/>
            <a:ext cx="8168244" cy="115604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8F3C9AF-3FDC-4C93-8DB2-2B0D9BA08EE5}"/>
              </a:ext>
            </a:extLst>
          </p:cNvPr>
          <p:cNvCxnSpPr>
            <a:cxnSpLocks/>
          </p:cNvCxnSpPr>
          <p:nvPr/>
        </p:nvCxnSpPr>
        <p:spPr>
          <a:xfrm>
            <a:off x="1647370" y="5058220"/>
            <a:ext cx="5224484" cy="12559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DC1A23F-4329-407E-B678-8AE325C8F70E}"/>
              </a:ext>
            </a:extLst>
          </p:cNvPr>
          <p:cNvCxnSpPr/>
          <p:nvPr/>
        </p:nvCxnSpPr>
        <p:spPr>
          <a:xfrm>
            <a:off x="2293257" y="5502318"/>
            <a:ext cx="8432800" cy="51332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FD93FEE-2434-4C51-8432-94538C625EEE}"/>
              </a:ext>
            </a:extLst>
          </p:cNvPr>
          <p:cNvCxnSpPr/>
          <p:nvPr/>
        </p:nvCxnSpPr>
        <p:spPr>
          <a:xfrm flipV="1">
            <a:off x="10435771" y="2958216"/>
            <a:ext cx="0" cy="299805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81D26A8-AC7D-4589-AAA1-869D3FB3C735}"/>
              </a:ext>
            </a:extLst>
          </p:cNvPr>
          <p:cNvCxnSpPr/>
          <p:nvPr/>
        </p:nvCxnSpPr>
        <p:spPr>
          <a:xfrm>
            <a:off x="7280892" y="2871186"/>
            <a:ext cx="1122879" cy="8703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584A34D3-F822-4B26-800E-ED4EF90C7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5"/>
    </mc:Choice>
    <mc:Fallback xmlns="">
      <p:transition spd="slow" advTm="16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C90F7-E6DF-4258-9BE1-4FB51043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14" y="1169245"/>
            <a:ext cx="7827159" cy="53671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B5CABC-5048-4BBF-A5E2-F1A6ABCA9ACD}"/>
              </a:ext>
            </a:extLst>
          </p:cNvPr>
          <p:cNvSpPr txBox="1"/>
          <p:nvPr/>
        </p:nvSpPr>
        <p:spPr>
          <a:xfrm>
            <a:off x="3367313" y="773646"/>
            <a:ext cx="78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exemple d’infrastructure : le réseau ferroviaire, du Kenya à la Zambie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EBE1D1-6DA7-4F99-95BB-24923C078DE7}"/>
              </a:ext>
            </a:extLst>
          </p:cNvPr>
          <p:cNvSpPr txBox="1"/>
          <p:nvPr/>
        </p:nvSpPr>
        <p:spPr>
          <a:xfrm>
            <a:off x="0" y="292549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 : COMMENT LIRE UNE CARTE COMPLEXE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D9015-93AC-4D2F-862E-F6B5C790753A}"/>
              </a:ext>
            </a:extLst>
          </p:cNvPr>
          <p:cNvSpPr/>
          <p:nvPr/>
        </p:nvSpPr>
        <p:spPr>
          <a:xfrm>
            <a:off x="304800" y="1142978"/>
            <a:ext cx="3062513" cy="203132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Pour répondre à la question 6 : observez les projets, les chantiers et les voies récemment terminées, </a:t>
            </a:r>
            <a:r>
              <a:rPr lang="fr-FR" dirty="0">
                <a:solidFill>
                  <a:srgbClr val="00B050"/>
                </a:solidFill>
              </a:rPr>
              <a:t>quels sont leurs axes, qui les financent ? </a:t>
            </a:r>
            <a:r>
              <a:rPr lang="fr-FR" dirty="0">
                <a:solidFill>
                  <a:prstClr val="black"/>
                </a:solidFill>
              </a:rPr>
              <a:t>Pourquoi les développer dans ces espaces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5F9744-DD51-47EE-A91A-C3108C2BFD0B}"/>
              </a:ext>
            </a:extLst>
          </p:cNvPr>
          <p:cNvSpPr txBox="1"/>
          <p:nvPr/>
        </p:nvSpPr>
        <p:spPr>
          <a:xfrm>
            <a:off x="540327" y="3685309"/>
            <a:ext cx="2299855" cy="25853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Deuxième étape :</a:t>
            </a:r>
          </a:p>
          <a:p>
            <a:r>
              <a:rPr lang="fr-FR" dirty="0"/>
              <a:t>Repérer les parcours</a:t>
            </a:r>
          </a:p>
          <a:p>
            <a:r>
              <a:rPr lang="fr-FR" dirty="0"/>
              <a:t>Axe : Mombassa jusqu’en Ouganda, </a:t>
            </a:r>
          </a:p>
          <a:p>
            <a:r>
              <a:rPr lang="fr-FR" dirty="0"/>
              <a:t>Axe :  Mombasa jusqu’à Dar es Salaam, forme de boucle.</a:t>
            </a:r>
          </a:p>
          <a:p>
            <a:r>
              <a:rPr lang="fr-FR" dirty="0"/>
              <a:t>Financement : Chine</a:t>
            </a:r>
          </a:p>
          <a:p>
            <a:r>
              <a:rPr lang="fr-FR" dirty="0"/>
              <a:t> et Turquie.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CF6FF08-4050-430D-92D9-28D4B58D7558}"/>
              </a:ext>
            </a:extLst>
          </p:cNvPr>
          <p:cNvCxnSpPr>
            <a:cxnSpLocks/>
          </p:cNvCxnSpPr>
          <p:nvPr/>
        </p:nvCxnSpPr>
        <p:spPr>
          <a:xfrm flipV="1">
            <a:off x="2840182" y="2466110"/>
            <a:ext cx="6871854" cy="224443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84DA817-5722-4144-AA26-FA6976B1E248}"/>
              </a:ext>
            </a:extLst>
          </p:cNvPr>
          <p:cNvCxnSpPr/>
          <p:nvPr/>
        </p:nvCxnSpPr>
        <p:spPr>
          <a:xfrm flipV="1">
            <a:off x="2604655" y="4391891"/>
            <a:ext cx="2576945" cy="17318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5AFE74E9-4BC7-4776-A6EB-CEEF9244E9CC}"/>
              </a:ext>
            </a:extLst>
          </p:cNvPr>
          <p:cNvSpPr/>
          <p:nvPr/>
        </p:nvSpPr>
        <p:spPr>
          <a:xfrm rot="1514242">
            <a:off x="7658029" y="1844362"/>
            <a:ext cx="3064010" cy="1768224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19D1763-1711-4398-896B-4B73C0812C4D}"/>
              </a:ext>
            </a:extLst>
          </p:cNvPr>
          <p:cNvCxnSpPr/>
          <p:nvPr/>
        </p:nvCxnSpPr>
        <p:spPr>
          <a:xfrm flipV="1">
            <a:off x="4775200" y="4601029"/>
            <a:ext cx="406400" cy="10951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AFCB9A1A-B4C6-4582-84D8-6D1E5E4D2341}"/>
              </a:ext>
            </a:extLst>
          </p:cNvPr>
          <p:cNvSpPr/>
          <p:nvPr/>
        </p:nvSpPr>
        <p:spPr>
          <a:xfrm>
            <a:off x="6096000" y="4337132"/>
            <a:ext cx="45719" cy="318655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678DE37-0575-457D-9E68-CA7082CA963D}"/>
              </a:ext>
            </a:extLst>
          </p:cNvPr>
          <p:cNvCxnSpPr/>
          <p:nvPr/>
        </p:nvCxnSpPr>
        <p:spPr>
          <a:xfrm flipV="1">
            <a:off x="6295187" y="2859576"/>
            <a:ext cx="3773715" cy="17037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FE7CC3D-CDA0-4F0C-8493-4D7ECB398D78}"/>
              </a:ext>
            </a:extLst>
          </p:cNvPr>
          <p:cNvCxnSpPr>
            <a:endCxn id="15" idx="5"/>
          </p:cNvCxnSpPr>
          <p:nvPr/>
        </p:nvCxnSpPr>
        <p:spPr>
          <a:xfrm>
            <a:off x="9428469" y="3149600"/>
            <a:ext cx="474905" cy="60624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573BE4C3-6764-4E67-AEF8-670A813AC0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2"/>
    </mc:Choice>
    <mc:Fallback xmlns="">
      <p:transition spd="slow" advTm="14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2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C90F7-E6DF-4258-9BE1-4FB51043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14" y="1169245"/>
            <a:ext cx="7827159" cy="53671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B5CABC-5048-4BBF-A5E2-F1A6ABCA9ACD}"/>
              </a:ext>
            </a:extLst>
          </p:cNvPr>
          <p:cNvSpPr txBox="1"/>
          <p:nvPr/>
        </p:nvSpPr>
        <p:spPr>
          <a:xfrm>
            <a:off x="3367313" y="773646"/>
            <a:ext cx="78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exemple d’infrastructure : le réseau ferroviaire, du Kenya à la Zambie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EBE1D1-6DA7-4F99-95BB-24923C078DE7}"/>
              </a:ext>
            </a:extLst>
          </p:cNvPr>
          <p:cNvSpPr txBox="1"/>
          <p:nvPr/>
        </p:nvSpPr>
        <p:spPr>
          <a:xfrm>
            <a:off x="0" y="292549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 : COMMENT LIRE UNE CARTE COMPLEXE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D9015-93AC-4D2F-862E-F6B5C790753A}"/>
              </a:ext>
            </a:extLst>
          </p:cNvPr>
          <p:cNvSpPr/>
          <p:nvPr/>
        </p:nvSpPr>
        <p:spPr>
          <a:xfrm>
            <a:off x="304800" y="1142978"/>
            <a:ext cx="3062513" cy="203132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Pour répondre à la question 6 : observez les projets, les chantiers et les voies récemment terminées, </a:t>
            </a:r>
            <a:r>
              <a:rPr lang="fr-FR" dirty="0">
                <a:solidFill>
                  <a:srgbClr val="00B050"/>
                </a:solidFill>
              </a:rPr>
              <a:t>quels sont leurs axes, qui les financent ? </a:t>
            </a:r>
            <a:r>
              <a:rPr lang="fr-FR" dirty="0">
                <a:solidFill>
                  <a:prstClr val="black"/>
                </a:solidFill>
              </a:rPr>
              <a:t>Pourquoi les développer dans ces espaces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5F9744-DD51-47EE-A91A-C3108C2BFD0B}"/>
              </a:ext>
            </a:extLst>
          </p:cNvPr>
          <p:cNvSpPr txBox="1"/>
          <p:nvPr/>
        </p:nvSpPr>
        <p:spPr>
          <a:xfrm>
            <a:off x="540327" y="3685309"/>
            <a:ext cx="2299855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Deuxième étape (suite) :</a:t>
            </a:r>
          </a:p>
          <a:p>
            <a:r>
              <a:rPr lang="fr-FR" dirty="0"/>
              <a:t>Voies de Ndola à Kolwezi et à Kamina, financées par la Belgique.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BBC486A-2A56-4869-9402-0E05F087762D}"/>
              </a:ext>
            </a:extLst>
          </p:cNvPr>
          <p:cNvCxnSpPr>
            <a:cxnSpLocks/>
          </p:cNvCxnSpPr>
          <p:nvPr/>
        </p:nvCxnSpPr>
        <p:spPr>
          <a:xfrm>
            <a:off x="2670061" y="4956380"/>
            <a:ext cx="350745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1EF879C1-6B67-49F2-9979-B066066C4220}"/>
              </a:ext>
            </a:extLst>
          </p:cNvPr>
          <p:cNvSpPr/>
          <p:nvPr/>
        </p:nvSpPr>
        <p:spPr>
          <a:xfrm>
            <a:off x="6096000" y="3912781"/>
            <a:ext cx="1729563" cy="202294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AA566CF-8BCC-4950-89CA-109911912BA5}"/>
              </a:ext>
            </a:extLst>
          </p:cNvPr>
          <p:cNvCxnSpPr/>
          <p:nvPr/>
        </p:nvCxnSpPr>
        <p:spPr>
          <a:xfrm>
            <a:off x="6432698" y="4412512"/>
            <a:ext cx="31897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4FA67354-724F-46B5-87D2-EBD28A70A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780" y="4875665"/>
            <a:ext cx="341406" cy="365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13753BE-A04C-409F-BA24-074F3E5E8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895" y="5792403"/>
            <a:ext cx="341406" cy="36579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DDEC33F-E23E-4F54-ADFB-9E86D79C403B}"/>
              </a:ext>
            </a:extLst>
          </p:cNvPr>
          <p:cNvCxnSpPr/>
          <p:nvPr/>
        </p:nvCxnSpPr>
        <p:spPr>
          <a:xfrm flipV="1">
            <a:off x="2840182" y="4875665"/>
            <a:ext cx="2627168" cy="563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70CC23E8-FE4A-4A71-8F61-6A5C7D390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8"/>
    </mc:Choice>
    <mc:Fallback xmlns="">
      <p:transition spd="slow" advTm="14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8" grpId="0" animBg="1"/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C90F7-E6DF-4258-9BE1-4FB51043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14" y="1169245"/>
            <a:ext cx="7827159" cy="53671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B5CABC-5048-4BBF-A5E2-F1A6ABCA9ACD}"/>
              </a:ext>
            </a:extLst>
          </p:cNvPr>
          <p:cNvSpPr txBox="1"/>
          <p:nvPr/>
        </p:nvSpPr>
        <p:spPr>
          <a:xfrm>
            <a:off x="3367313" y="773646"/>
            <a:ext cx="78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exemple d’infrastructure : le réseau ferroviaire, du Kenya à la Zambie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EBE1D1-6DA7-4F99-95BB-24923C078DE7}"/>
              </a:ext>
            </a:extLst>
          </p:cNvPr>
          <p:cNvSpPr txBox="1"/>
          <p:nvPr/>
        </p:nvSpPr>
        <p:spPr>
          <a:xfrm>
            <a:off x="0" y="292549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 : COMMENT LIRE UNE CARTE COMPLEXE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33A6C-2347-4DFA-99ED-79CF6EA202F5}"/>
              </a:ext>
            </a:extLst>
          </p:cNvPr>
          <p:cNvSpPr/>
          <p:nvPr/>
        </p:nvSpPr>
        <p:spPr>
          <a:xfrm>
            <a:off x="203200" y="1142978"/>
            <a:ext cx="3164113" cy="203132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Pour répondre à la question 6 : observez les projets, les chantiers et les voies récemment terminées, quels sont leurs axes, qui les financent ? </a:t>
            </a:r>
            <a:r>
              <a:rPr lang="fr-FR" dirty="0">
                <a:solidFill>
                  <a:srgbClr val="00B050"/>
                </a:solidFill>
              </a:rPr>
              <a:t>Pourquoi les développer dans ces espaces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8889928-F98E-42A3-9820-162214B538CE}"/>
              </a:ext>
            </a:extLst>
          </p:cNvPr>
          <p:cNvSpPr txBox="1"/>
          <p:nvPr/>
        </p:nvSpPr>
        <p:spPr>
          <a:xfrm>
            <a:off x="498764" y="3429000"/>
            <a:ext cx="2216727" cy="147732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Transport de marchandises notamment des minerais, </a:t>
            </a:r>
          </a:p>
          <a:p>
            <a:r>
              <a:rPr lang="fr-FR" dirty="0"/>
              <a:t>liens avec les ports,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A0D9853-3E21-4CE6-9D72-2342455D1B4B}"/>
              </a:ext>
            </a:extLst>
          </p:cNvPr>
          <p:cNvCxnSpPr/>
          <p:nvPr/>
        </p:nvCxnSpPr>
        <p:spPr>
          <a:xfrm>
            <a:off x="2840841" y="368369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9FDB0FA6-F7E1-484A-8386-A3C176C0C641}"/>
              </a:ext>
            </a:extLst>
          </p:cNvPr>
          <p:cNvSpPr/>
          <p:nvPr/>
        </p:nvSpPr>
        <p:spPr>
          <a:xfrm>
            <a:off x="6545943" y="899886"/>
            <a:ext cx="4648529" cy="345044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28BBF69-E800-4781-B504-DB87F9B5CB30}"/>
              </a:ext>
            </a:extLst>
          </p:cNvPr>
          <p:cNvCxnSpPr>
            <a:cxnSpLocks/>
          </p:cNvCxnSpPr>
          <p:nvPr/>
        </p:nvCxnSpPr>
        <p:spPr>
          <a:xfrm flipH="1" flipV="1">
            <a:off x="5057569" y="1412337"/>
            <a:ext cx="2736602" cy="7357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AC00E53-D0F0-4F66-840B-5F0D199EFFFE}"/>
              </a:ext>
            </a:extLst>
          </p:cNvPr>
          <p:cNvCxnSpPr>
            <a:cxnSpLocks/>
          </p:cNvCxnSpPr>
          <p:nvPr/>
        </p:nvCxnSpPr>
        <p:spPr>
          <a:xfrm flipV="1">
            <a:off x="2410691" y="3919390"/>
            <a:ext cx="7952509" cy="75241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BF51051-6F0D-47A9-BC9C-186328A97879}"/>
              </a:ext>
            </a:extLst>
          </p:cNvPr>
          <p:cNvCxnSpPr>
            <a:cxnSpLocks/>
          </p:cNvCxnSpPr>
          <p:nvPr/>
        </p:nvCxnSpPr>
        <p:spPr>
          <a:xfrm flipV="1">
            <a:off x="9351159" y="3036616"/>
            <a:ext cx="1186212" cy="102738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88EF90C-73B1-4D80-A88F-7A25AB4175A4}"/>
              </a:ext>
            </a:extLst>
          </p:cNvPr>
          <p:cNvCxnSpPr/>
          <p:nvPr/>
        </p:nvCxnSpPr>
        <p:spPr>
          <a:xfrm flipV="1">
            <a:off x="2409371" y="1988457"/>
            <a:ext cx="4847772" cy="18288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39A209ED-3D02-481C-82D4-F456F53AE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5"/>
    </mc:Choice>
    <mc:Fallback xmlns="">
      <p:transition spd="slow" advTm="12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650</Words>
  <Application>Microsoft Office PowerPoint</Application>
  <PresentationFormat>Grand écran</PresentationFormat>
  <Paragraphs>58</Paragraphs>
  <Slides>10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Sev Albert</dc:creator>
  <cp:lastModifiedBy>ANDRE BRIGITTE</cp:lastModifiedBy>
  <cp:revision>35</cp:revision>
  <dcterms:created xsi:type="dcterms:W3CDTF">2019-12-13T08:54:30Z</dcterms:created>
  <dcterms:modified xsi:type="dcterms:W3CDTF">2020-04-24T14:53:54Z</dcterms:modified>
</cp:coreProperties>
</file>